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26"/>
  </p:notesMasterIdLst>
  <p:handoutMasterIdLst>
    <p:handoutMasterId r:id="rId27"/>
  </p:handoutMasterIdLst>
  <p:sldIdLst>
    <p:sldId id="4785" r:id="rId8"/>
    <p:sldId id="4768" r:id="rId9"/>
    <p:sldId id="4769" r:id="rId10"/>
    <p:sldId id="4771" r:id="rId11"/>
    <p:sldId id="4772" r:id="rId12"/>
    <p:sldId id="4773" r:id="rId13"/>
    <p:sldId id="4774" r:id="rId14"/>
    <p:sldId id="4776" r:id="rId15"/>
    <p:sldId id="4775" r:id="rId16"/>
    <p:sldId id="4777" r:id="rId17"/>
    <p:sldId id="4778" r:id="rId18"/>
    <p:sldId id="4779" r:id="rId19"/>
    <p:sldId id="4780" r:id="rId20"/>
    <p:sldId id="4781" r:id="rId21"/>
    <p:sldId id="4782" r:id="rId22"/>
    <p:sldId id="4783" r:id="rId23"/>
    <p:sldId id="4784" r:id="rId24"/>
    <p:sldId id="4786" r:id="rId25"/>
  </p:sldIdLst>
  <p:sldSz cx="12192000" cy="6858000"/>
  <p:notesSz cx="6797675" cy="9928225"/>
  <p:embeddedFontLst>
    <p:embeddedFont>
      <p:font typeface="义启小楷书" panose="02010601030101010101" pitchFamily="2" charset="-128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华文中宋" panose="02010600040101010101" pitchFamily="2" charset="-122"/>
      <p:regular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Algerian" panose="04020705040A02060702" pitchFamily="82" charset="0"/>
      <p:regular r:id="rId38"/>
    </p:embeddedFont>
    <p:embeddedFont>
      <p:font typeface="MS UI Gothic" panose="020B0600070205080204" pitchFamily="34" charset="-128"/>
      <p:regular r:id="rId39"/>
    </p:embeddedFont>
    <p:embeddedFont>
      <p:font typeface="黑体" panose="02010609060101010101" pitchFamily="49" charset="-122"/>
      <p:regular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pos="2910" userDrawn="1">
          <p15:clr>
            <a:srgbClr val="A4A3A4"/>
          </p15:clr>
        </p15:guide>
        <p15:guide id="4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orient="horz" pos="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0099FF"/>
    <a:srgbClr val="92D050"/>
    <a:srgbClr val="FF99FF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74883" autoAdjust="0"/>
  </p:normalViewPr>
  <p:slideViewPr>
    <p:cSldViewPr snapToGrid="0">
      <p:cViewPr varScale="1">
        <p:scale>
          <a:sx n="82" d="100"/>
          <a:sy n="82" d="100"/>
        </p:scale>
        <p:origin x="1278" y="84"/>
      </p:cViewPr>
      <p:guideLst>
        <p:guide orient="horz" pos="2273"/>
        <p:guide pos="3885"/>
        <p:guide pos="2910"/>
        <p:guide pos="1912"/>
        <p:guide orient="horz" pos="3634"/>
        <p:guide orient="horz" pos="391"/>
        <p:guide orient="horz" pos="2523"/>
        <p:guide orient="horz" pos="27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4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3.xml"/><Relationship Id="rId41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053083038533222E-2"/>
          <c:y val="1.7904769608670101E-2"/>
          <c:w val="0.91095066603229502"/>
          <c:h val="0.654585096605427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Sheet1!$A$17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Sheet1!$B$16:$J$16</c:f>
              <c:strCache>
                <c:ptCount val="9"/>
                <c:pt idx="0">
                  <c:v>单周期上板</c:v>
                </c:pt>
                <c:pt idx="1">
                  <c:v>理想流水线</c:v>
                </c:pt>
                <c:pt idx="2">
                  <c:v>气泡流水线</c:v>
                </c:pt>
                <c:pt idx="3">
                  <c:v>重定向流水线</c:v>
                </c:pt>
                <c:pt idx="4">
                  <c:v>单级中断</c:v>
                </c:pt>
                <c:pt idx="5">
                  <c:v>多级中断</c:v>
                </c:pt>
                <c:pt idx="6">
                  <c:v>流水中断</c:v>
                </c:pt>
                <c:pt idx="7">
                  <c:v>流水上板</c:v>
                </c:pt>
                <c:pt idx="8">
                  <c:v>动态分支预测</c:v>
                </c:pt>
              </c:strCache>
            </c:strRef>
          </c:cat>
          <c:val>
            <c:numRef>
              <c:f>Sheet1!$B$17:$J$17</c:f>
              <c:numCache>
                <c:formatCode>0%</c:formatCode>
                <c:ptCount val="9"/>
                <c:pt idx="0">
                  <c:v>1</c:v>
                </c:pt>
                <c:pt idx="1">
                  <c:v>0.86</c:v>
                </c:pt>
                <c:pt idx="2">
                  <c:v>0.81</c:v>
                </c:pt>
                <c:pt idx="3">
                  <c:v>0.5</c:v>
                </c:pt>
                <c:pt idx="4">
                  <c:v>1</c:v>
                </c:pt>
                <c:pt idx="5">
                  <c:v>0.23</c:v>
                </c:pt>
                <c:pt idx="6">
                  <c:v>0.2</c:v>
                </c:pt>
                <c:pt idx="7">
                  <c:v>0.27</c:v>
                </c:pt>
                <c:pt idx="8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3A-48AD-875E-98EFA57F70C0}"/>
            </c:ext>
          </c:extLst>
        </c:ser>
        <c:ser>
          <c:idx val="1"/>
          <c:order val="1"/>
          <c:tx>
            <c:strRef>
              <c:f>Sheet1!$A$18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Sheet1!$B$16:$J$16</c:f>
              <c:strCache>
                <c:ptCount val="9"/>
                <c:pt idx="0">
                  <c:v>单周期上板</c:v>
                </c:pt>
                <c:pt idx="1">
                  <c:v>理想流水线</c:v>
                </c:pt>
                <c:pt idx="2">
                  <c:v>气泡流水线</c:v>
                </c:pt>
                <c:pt idx="3">
                  <c:v>重定向流水线</c:v>
                </c:pt>
                <c:pt idx="4">
                  <c:v>单级中断</c:v>
                </c:pt>
                <c:pt idx="5">
                  <c:v>多级中断</c:v>
                </c:pt>
                <c:pt idx="6">
                  <c:v>流水中断</c:v>
                </c:pt>
                <c:pt idx="7">
                  <c:v>流水上板</c:v>
                </c:pt>
                <c:pt idx="8">
                  <c:v>动态分支预测</c:v>
                </c:pt>
              </c:strCache>
            </c:strRef>
          </c:cat>
          <c:val>
            <c:numRef>
              <c:f>Sheet1!$B$18:$J$18</c:f>
              <c:numCache>
                <c:formatCode>0%</c:formatCode>
                <c:ptCount val="9"/>
                <c:pt idx="0">
                  <c:v>1</c:v>
                </c:pt>
                <c:pt idx="1">
                  <c:v>0.97</c:v>
                </c:pt>
                <c:pt idx="2">
                  <c:v>0.96459214501510604</c:v>
                </c:pt>
                <c:pt idx="3">
                  <c:v>0.89836858006042297</c:v>
                </c:pt>
                <c:pt idx="4">
                  <c:v>0.68785498489426</c:v>
                </c:pt>
                <c:pt idx="5">
                  <c:v>0.486223564954683</c:v>
                </c:pt>
                <c:pt idx="6">
                  <c:v>0.52897280966767402</c:v>
                </c:pt>
                <c:pt idx="7">
                  <c:v>0.27377643504531701</c:v>
                </c:pt>
                <c:pt idx="8">
                  <c:v>0.25356495468277901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3A-48AD-875E-98EFA57F70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7838751"/>
        <c:axId val="27847903"/>
      </c:barChart>
      <c:catAx>
        <c:axId val="27838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847903"/>
        <c:crosses val="autoZero"/>
        <c:auto val="1"/>
        <c:lblAlgn val="ctr"/>
        <c:lblOffset val="100"/>
        <c:noMultiLvlLbl val="0"/>
      </c:catAx>
      <c:valAx>
        <c:axId val="2784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pPr>
            <a:endParaRPr lang="zh-CN"/>
          </a:p>
        </c:txPr>
        <c:crossAx val="2783875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998262575581125E-2"/>
          <c:y val="8.5354619842061413E-2"/>
          <c:w val="0.98300176925784177"/>
          <c:h val="0.858174879218810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Sheet1!$B$10</c:f>
              <c:strCache>
                <c:ptCount val="1"/>
                <c:pt idx="0">
                  <c:v>单周期上板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Sheet1!$B$11:$B$18</c:f>
              <c:numCache>
                <c:formatCode>0%</c:formatCode>
                <c:ptCount val="8"/>
                <c:pt idx="0">
                  <c:v>0.68</c:v>
                </c:pt>
                <c:pt idx="1">
                  <c:v>0.82</c:v>
                </c:pt>
                <c:pt idx="2">
                  <c:v>0.93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5-4356-96C0-EEF6DF30AA1D}"/>
            </c:ext>
          </c:extLst>
        </c:ser>
        <c:ser>
          <c:idx val="1"/>
          <c:order val="1"/>
          <c:tx>
            <c:strRef>
              <c:f>Sheet1!$C$10</c:f>
              <c:strCache>
                <c:ptCount val="1"/>
                <c:pt idx="0">
                  <c:v>理想流水线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Sheet1!$C$11:$C$18</c:f>
              <c:numCache>
                <c:formatCode>0%</c:formatCode>
                <c:ptCount val="8"/>
                <c:pt idx="0">
                  <c:v>0</c:v>
                </c:pt>
                <c:pt idx="1">
                  <c:v>0.08</c:v>
                </c:pt>
                <c:pt idx="2">
                  <c:v>0.38</c:v>
                </c:pt>
                <c:pt idx="3">
                  <c:v>0.69</c:v>
                </c:pt>
                <c:pt idx="4">
                  <c:v>0.91</c:v>
                </c:pt>
                <c:pt idx="5">
                  <c:v>0.93</c:v>
                </c:pt>
                <c:pt idx="6">
                  <c:v>0.95</c:v>
                </c:pt>
                <c:pt idx="7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5-4356-96C0-EEF6DF30AA1D}"/>
            </c:ext>
          </c:extLst>
        </c:ser>
        <c:ser>
          <c:idx val="2"/>
          <c:order val="2"/>
          <c:tx>
            <c:strRef>
              <c:f>Sheet1!$D$10</c:f>
              <c:strCache>
                <c:ptCount val="1"/>
                <c:pt idx="0">
                  <c:v>气泡流水线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Sheet1!$D$11:$D$18</c:f>
              <c:numCache>
                <c:formatCode>0%</c:formatCode>
                <c:ptCount val="8"/>
                <c:pt idx="0">
                  <c:v>0</c:v>
                </c:pt>
                <c:pt idx="1">
                  <c:v>0.01</c:v>
                </c:pt>
                <c:pt idx="2">
                  <c:v>7.0000000000000007E-2</c:v>
                </c:pt>
                <c:pt idx="3">
                  <c:v>0.48</c:v>
                </c:pt>
                <c:pt idx="4">
                  <c:v>0.72</c:v>
                </c:pt>
                <c:pt idx="5">
                  <c:v>0.86</c:v>
                </c:pt>
                <c:pt idx="6">
                  <c:v>0.91</c:v>
                </c:pt>
                <c:pt idx="7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45-4356-96C0-EEF6DF30AA1D}"/>
            </c:ext>
          </c:extLst>
        </c:ser>
        <c:ser>
          <c:idx val="3"/>
          <c:order val="3"/>
          <c:tx>
            <c:strRef>
              <c:f>Sheet1!$E$10</c:f>
              <c:strCache>
                <c:ptCount val="1"/>
                <c:pt idx="0">
                  <c:v>重定向流水线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Sheet1!$E$11:$E$18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0.03</c:v>
                </c:pt>
                <c:pt idx="3">
                  <c:v>0.37</c:v>
                </c:pt>
                <c:pt idx="4">
                  <c:v>0.63</c:v>
                </c:pt>
                <c:pt idx="5">
                  <c:v>0.75</c:v>
                </c:pt>
                <c:pt idx="6">
                  <c:v>0.78</c:v>
                </c:pt>
                <c:pt idx="7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45-4356-96C0-EEF6DF30AA1D}"/>
            </c:ext>
          </c:extLst>
        </c:ser>
        <c:ser>
          <c:idx val="4"/>
          <c:order val="4"/>
          <c:tx>
            <c:strRef>
              <c:f>Sheet1!$F$10</c:f>
              <c:strCache>
                <c:ptCount val="1"/>
                <c:pt idx="0">
                  <c:v>单级中断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Sheet1!$F$11:$F$18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0.05</c:v>
                </c:pt>
                <c:pt idx="4">
                  <c:v>0.17</c:v>
                </c:pt>
                <c:pt idx="5">
                  <c:v>0.34</c:v>
                </c:pt>
                <c:pt idx="6">
                  <c:v>0.43</c:v>
                </c:pt>
                <c:pt idx="7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5-4356-96C0-EEF6DF30AA1D}"/>
            </c:ext>
          </c:extLst>
        </c:ser>
        <c:ser>
          <c:idx val="5"/>
          <c:order val="5"/>
          <c:tx>
            <c:strRef>
              <c:f>Sheet1!$G$10</c:f>
              <c:strCache>
                <c:ptCount val="1"/>
                <c:pt idx="0">
                  <c:v>多级中断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Sheet1!$G$11:$G$18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0.03</c:v>
                </c:pt>
                <c:pt idx="4">
                  <c:v>0.1</c:v>
                </c:pt>
                <c:pt idx="5">
                  <c:v>0.22</c:v>
                </c:pt>
                <c:pt idx="6">
                  <c:v>0.27</c:v>
                </c:pt>
                <c:pt idx="7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845-4356-96C0-EEF6DF30AA1D}"/>
            </c:ext>
          </c:extLst>
        </c:ser>
        <c:ser>
          <c:idx val="6"/>
          <c:order val="6"/>
          <c:tx>
            <c:strRef>
              <c:f>Sheet1!$H$10</c:f>
              <c:strCache>
                <c:ptCount val="1"/>
                <c:pt idx="0">
                  <c:v>流水中断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Sheet1!$H$11:$H$18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0.04</c:v>
                </c:pt>
                <c:pt idx="5">
                  <c:v>0.09</c:v>
                </c:pt>
                <c:pt idx="6">
                  <c:v>0.14000000000000001</c:v>
                </c:pt>
                <c:pt idx="7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45-4356-96C0-EEF6DF30AA1D}"/>
            </c:ext>
          </c:extLst>
        </c:ser>
        <c:ser>
          <c:idx val="7"/>
          <c:order val="7"/>
          <c:tx>
            <c:strRef>
              <c:f>Sheet1!$I$10</c:f>
              <c:strCache>
                <c:ptCount val="1"/>
                <c:pt idx="0">
                  <c:v>流水上板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Sheet1!$I$11:$I$18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0.01</c:v>
                </c:pt>
                <c:pt idx="4">
                  <c:v>0.03</c:v>
                </c:pt>
                <c:pt idx="5">
                  <c:v>0.09</c:v>
                </c:pt>
                <c:pt idx="6">
                  <c:v>0.13</c:v>
                </c:pt>
                <c:pt idx="7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845-4356-96C0-EEF6DF30AA1D}"/>
            </c:ext>
          </c:extLst>
        </c:ser>
        <c:ser>
          <c:idx val="8"/>
          <c:order val="8"/>
          <c:tx>
            <c:strRef>
              <c:f>Sheet1!$J$10</c:f>
              <c:strCache>
                <c:ptCount val="1"/>
                <c:pt idx="0">
                  <c:v>动态分支预测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Sheet1!$J$11:$J$18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0.01</c:v>
                </c:pt>
                <c:pt idx="5">
                  <c:v>0.02</c:v>
                </c:pt>
                <c:pt idx="6">
                  <c:v>0.05</c:v>
                </c:pt>
                <c:pt idx="7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45-4356-96C0-EEF6DF30AA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83924847"/>
        <c:axId val="783921519"/>
      </c:barChart>
      <c:catAx>
        <c:axId val="78392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3921519"/>
        <c:crosses val="autoZero"/>
        <c:auto val="1"/>
        <c:lblAlgn val="ctr"/>
        <c:lblOffset val="100"/>
        <c:noMultiLvlLbl val="0"/>
      </c:catAx>
      <c:valAx>
        <c:axId val="78392151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8392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3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2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6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4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2020/2/17 Monday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2020/2/17 Monday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9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2020/2/17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2020/2/17 Monday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w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 smtClean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</a:t>
            </a:r>
            <a:r>
              <a:rPr lang="zh-CN" altLang="en-US" sz="7200" b="1" kern="3100" spc="-300" dirty="0" smtClean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系 统 </a:t>
            </a:r>
            <a:r>
              <a:rPr lang="zh-CN" altLang="en-US" sz="7200" b="1" kern="3100" spc="-300" dirty="0" smtClean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综 合 训 练 </a:t>
            </a:r>
            <a:endParaRPr lang="zh-CN" altLang="en-US" sz="7200" b="1" kern="3100" spc="-300" dirty="0">
              <a:solidFill>
                <a:srgbClr val="FFC000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7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课程设计路径及评分标准</a:t>
            </a:r>
            <a:r>
              <a:rPr lang="en-US" altLang="zh-CN" dirty="0"/>
              <a:t>(</a:t>
            </a:r>
            <a:r>
              <a:rPr lang="zh-CN" altLang="en-US" dirty="0"/>
              <a:t>百分制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0400" y="1071092"/>
            <a:ext cx="10858499" cy="1829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25"/>
          <p:cNvCxnSpPr/>
          <p:nvPr/>
        </p:nvCxnSpPr>
        <p:spPr>
          <a:xfrm>
            <a:off x="2322286" y="1495965"/>
            <a:ext cx="1829404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cxnSp>
        <p:nvCxnSpPr>
          <p:cNvPr id="6" name="Straight Connector 34"/>
          <p:cNvCxnSpPr/>
          <p:nvPr/>
        </p:nvCxnSpPr>
        <p:spPr>
          <a:xfrm>
            <a:off x="5188892" y="1503700"/>
            <a:ext cx="174893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9514682" y="1170960"/>
            <a:ext cx="1834507" cy="1609969"/>
            <a:chOff x="6887595" y="1170959"/>
            <a:chExt cx="1834507" cy="1609969"/>
          </a:xfrm>
        </p:grpSpPr>
        <p:sp>
          <p:nvSpPr>
            <p:cNvPr id="8" name="文本框 7"/>
            <p:cNvSpPr txBox="1"/>
            <p:nvPr/>
          </p:nvSpPr>
          <p:spPr>
            <a:xfrm>
              <a:off x="6955897" y="1791197"/>
              <a:ext cx="1765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 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87595" y="2028414"/>
              <a:ext cx="183450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重定向机制设计，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控制器改造（自信心爆棚）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416682" y="1170959"/>
              <a:ext cx="592824" cy="592824"/>
              <a:chOff x="3356530" y="5456766"/>
              <a:chExt cx="592824" cy="5928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356530" y="5456766"/>
                <a:ext cx="592824" cy="59282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3421014" y="5562001"/>
                <a:ext cx="413822" cy="337642"/>
              </a:xfrm>
              <a:custGeom>
                <a:avLst/>
                <a:gdLst>
                  <a:gd name="T0" fmla="*/ 22 w 67"/>
                  <a:gd name="T1" fmla="*/ 52 h 52"/>
                  <a:gd name="T2" fmla="*/ 30 w 67"/>
                  <a:gd name="T3" fmla="*/ 52 h 52"/>
                  <a:gd name="T4" fmla="*/ 32 w 67"/>
                  <a:gd name="T5" fmla="*/ 51 h 52"/>
                  <a:gd name="T6" fmla="*/ 32 w 67"/>
                  <a:gd name="T7" fmla="*/ 34 h 52"/>
                  <a:gd name="T8" fmla="*/ 27 w 67"/>
                  <a:gd name="T9" fmla="*/ 31 h 52"/>
                  <a:gd name="T10" fmla="*/ 20 w 67"/>
                  <a:gd name="T11" fmla="*/ 35 h 52"/>
                  <a:gd name="T12" fmla="*/ 20 w 67"/>
                  <a:gd name="T13" fmla="*/ 51 h 52"/>
                  <a:gd name="T14" fmla="*/ 22 w 67"/>
                  <a:gd name="T15" fmla="*/ 52 h 52"/>
                  <a:gd name="T16" fmla="*/ 0 w 67"/>
                  <a:gd name="T17" fmla="*/ 34 h 52"/>
                  <a:gd name="T18" fmla="*/ 25 w 67"/>
                  <a:gd name="T19" fmla="*/ 19 h 52"/>
                  <a:gd name="T20" fmla="*/ 27 w 67"/>
                  <a:gd name="T21" fmla="*/ 18 h 52"/>
                  <a:gd name="T22" fmla="*/ 28 w 67"/>
                  <a:gd name="T23" fmla="*/ 19 h 52"/>
                  <a:gd name="T24" fmla="*/ 36 w 67"/>
                  <a:gd name="T25" fmla="*/ 23 h 52"/>
                  <a:gd name="T26" fmla="*/ 56 w 67"/>
                  <a:gd name="T27" fmla="*/ 6 h 52"/>
                  <a:gd name="T28" fmla="*/ 53 w 67"/>
                  <a:gd name="T29" fmla="*/ 3 h 52"/>
                  <a:gd name="T30" fmla="*/ 60 w 67"/>
                  <a:gd name="T31" fmla="*/ 1 h 52"/>
                  <a:gd name="T32" fmla="*/ 67 w 67"/>
                  <a:gd name="T33" fmla="*/ 0 h 52"/>
                  <a:gd name="T34" fmla="*/ 65 w 67"/>
                  <a:gd name="T35" fmla="*/ 7 h 52"/>
                  <a:gd name="T36" fmla="*/ 63 w 67"/>
                  <a:gd name="T37" fmla="*/ 14 h 52"/>
                  <a:gd name="T38" fmla="*/ 60 w 67"/>
                  <a:gd name="T39" fmla="*/ 10 h 52"/>
                  <a:gd name="T40" fmla="*/ 38 w 67"/>
                  <a:gd name="T41" fmla="*/ 29 h 52"/>
                  <a:gd name="T42" fmla="*/ 36 w 67"/>
                  <a:gd name="T43" fmla="*/ 31 h 52"/>
                  <a:gd name="T44" fmla="*/ 35 w 67"/>
                  <a:gd name="T45" fmla="*/ 30 h 52"/>
                  <a:gd name="T46" fmla="*/ 27 w 67"/>
                  <a:gd name="T47" fmla="*/ 25 h 52"/>
                  <a:gd name="T48" fmla="*/ 3 w 67"/>
                  <a:gd name="T49" fmla="*/ 39 h 52"/>
                  <a:gd name="T50" fmla="*/ 0 w 67"/>
                  <a:gd name="T51" fmla="*/ 34 h 52"/>
                  <a:gd name="T52" fmla="*/ 6 w 67"/>
                  <a:gd name="T53" fmla="*/ 52 h 52"/>
                  <a:gd name="T54" fmla="*/ 14 w 67"/>
                  <a:gd name="T55" fmla="*/ 52 h 52"/>
                  <a:gd name="T56" fmla="*/ 16 w 67"/>
                  <a:gd name="T57" fmla="*/ 51 h 52"/>
                  <a:gd name="T58" fmla="*/ 16 w 67"/>
                  <a:gd name="T59" fmla="*/ 38 h 52"/>
                  <a:gd name="T60" fmla="*/ 4 w 67"/>
                  <a:gd name="T61" fmla="*/ 44 h 52"/>
                  <a:gd name="T62" fmla="*/ 4 w 67"/>
                  <a:gd name="T63" fmla="*/ 51 h 52"/>
                  <a:gd name="T64" fmla="*/ 6 w 67"/>
                  <a:gd name="T65" fmla="*/ 52 h 52"/>
                  <a:gd name="T66" fmla="*/ 38 w 67"/>
                  <a:gd name="T67" fmla="*/ 52 h 52"/>
                  <a:gd name="T68" fmla="*/ 46 w 67"/>
                  <a:gd name="T69" fmla="*/ 52 h 52"/>
                  <a:gd name="T70" fmla="*/ 48 w 67"/>
                  <a:gd name="T71" fmla="*/ 51 h 52"/>
                  <a:gd name="T72" fmla="*/ 48 w 67"/>
                  <a:gd name="T73" fmla="*/ 27 h 52"/>
                  <a:gd name="T74" fmla="*/ 48 w 67"/>
                  <a:gd name="T75" fmla="*/ 27 h 52"/>
                  <a:gd name="T76" fmla="*/ 37 w 67"/>
                  <a:gd name="T77" fmla="*/ 37 h 52"/>
                  <a:gd name="T78" fmla="*/ 37 w 67"/>
                  <a:gd name="T79" fmla="*/ 36 h 52"/>
                  <a:gd name="T80" fmla="*/ 37 w 67"/>
                  <a:gd name="T81" fmla="*/ 51 h 52"/>
                  <a:gd name="T82" fmla="*/ 38 w 67"/>
                  <a:gd name="T83" fmla="*/ 52 h 52"/>
                  <a:gd name="T84" fmla="*/ 55 w 67"/>
                  <a:gd name="T85" fmla="*/ 52 h 52"/>
                  <a:gd name="T86" fmla="*/ 62 w 67"/>
                  <a:gd name="T87" fmla="*/ 52 h 52"/>
                  <a:gd name="T88" fmla="*/ 64 w 67"/>
                  <a:gd name="T89" fmla="*/ 51 h 52"/>
                  <a:gd name="T90" fmla="*/ 64 w 67"/>
                  <a:gd name="T91" fmla="*/ 22 h 52"/>
                  <a:gd name="T92" fmla="*/ 60 w 67"/>
                  <a:gd name="T93" fmla="*/ 17 h 52"/>
                  <a:gd name="T94" fmla="*/ 53 w 67"/>
                  <a:gd name="T95" fmla="*/ 23 h 52"/>
                  <a:gd name="T96" fmla="*/ 53 w 67"/>
                  <a:gd name="T97" fmla="*/ 51 h 52"/>
                  <a:gd name="T98" fmla="*/ 55 w 67"/>
                  <a:gd name="T9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" h="52">
                    <a:moveTo>
                      <a:pt x="22" y="52"/>
                    </a:moveTo>
                    <a:cubicBezTo>
                      <a:pt x="25" y="52"/>
                      <a:pt x="28" y="52"/>
                      <a:pt x="30" y="52"/>
                    </a:cubicBezTo>
                    <a:cubicBezTo>
                      <a:pt x="31" y="52"/>
                      <a:pt x="32" y="52"/>
                      <a:pt x="32" y="51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1" y="52"/>
                      <a:pt x="22" y="52"/>
                    </a:cubicBezTo>
                    <a:close/>
                    <a:moveTo>
                      <a:pt x="0" y="3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  <a:moveTo>
                      <a:pt x="6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6" y="52"/>
                      <a:pt x="16" y="51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2"/>
                      <a:pt x="5" y="52"/>
                      <a:pt x="6" y="52"/>
                    </a:cubicBezTo>
                    <a:close/>
                    <a:moveTo>
                      <a:pt x="38" y="52"/>
                    </a:moveTo>
                    <a:cubicBezTo>
                      <a:pt x="41" y="52"/>
                      <a:pt x="44" y="52"/>
                      <a:pt x="46" y="52"/>
                    </a:cubicBezTo>
                    <a:cubicBezTo>
                      <a:pt x="47" y="52"/>
                      <a:pt x="48" y="52"/>
                      <a:pt x="48" y="51"/>
                    </a:cubicBezTo>
                    <a:cubicBezTo>
                      <a:pt x="48" y="43"/>
                      <a:pt x="48" y="3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8" y="52"/>
                    </a:cubicBezTo>
                    <a:close/>
                    <a:moveTo>
                      <a:pt x="55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2"/>
                      <a:pt x="64" y="52"/>
                      <a:pt x="64" y="5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2"/>
                      <a:pt x="54" y="52"/>
                      <a:pt x="55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00439" y="1177662"/>
            <a:ext cx="2204866" cy="1383206"/>
            <a:chOff x="652095" y="1177661"/>
            <a:chExt cx="2204866" cy="1383206"/>
          </a:xfrm>
        </p:grpSpPr>
        <p:sp>
          <p:nvSpPr>
            <p:cNvPr id="14" name="文本框 13"/>
            <p:cNvSpPr txBox="1"/>
            <p:nvPr/>
          </p:nvSpPr>
          <p:spPr>
            <a:xfrm>
              <a:off x="703515" y="1791197"/>
              <a:ext cx="1963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 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　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2095" y="2028414"/>
              <a:ext cx="2204866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Educoder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平台辅助测试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18991" y="1177661"/>
              <a:ext cx="592824" cy="592824"/>
              <a:chOff x="3038170" y="5859418"/>
              <a:chExt cx="592824" cy="59282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038170" y="5859418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Picture 131" descr="j0242087[1]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E5D36D"/>
                  </a:clrFrom>
                  <a:clrTo>
                    <a:srgbClr val="E5D36D">
                      <a:alpha val="0"/>
                    </a:srgbClr>
                  </a:clrTo>
                </a:clrChange>
                <a:biLevel thresh="50000"/>
                <a:grayscl/>
              </a:blip>
              <a:stretch>
                <a:fillRect/>
              </a:stretch>
            </p:blipFill>
            <p:spPr>
              <a:xfrm>
                <a:off x="3087425" y="5955787"/>
                <a:ext cx="543569" cy="40008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cxnSp>
        <p:nvCxnSpPr>
          <p:cNvPr id="19" name="Straight Connector 34"/>
          <p:cNvCxnSpPr/>
          <p:nvPr/>
        </p:nvCxnSpPr>
        <p:spPr>
          <a:xfrm>
            <a:off x="8075899" y="1507721"/>
            <a:ext cx="176478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60400" y="3035404"/>
            <a:ext cx="8537834" cy="350625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921912" y="4869161"/>
            <a:ext cx="2204867" cy="1594855"/>
            <a:chOff x="6898175" y="3124208"/>
            <a:chExt cx="2204867" cy="1594855"/>
          </a:xfrm>
        </p:grpSpPr>
        <p:sp>
          <p:nvSpPr>
            <p:cNvPr id="22" name="文本框 21"/>
            <p:cNvSpPr txBox="1"/>
            <p:nvPr/>
          </p:nvSpPr>
          <p:spPr>
            <a:xfrm>
              <a:off x="6921652" y="3751586"/>
              <a:ext cx="192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98175" y="3966549"/>
              <a:ext cx="220486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抓狂，抓狂，抓狂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3690846" y="3103717"/>
            <a:ext cx="1965077" cy="1613505"/>
            <a:chOff x="2616785" y="3103716"/>
            <a:chExt cx="1965077" cy="1613505"/>
          </a:xfrm>
        </p:grpSpPr>
        <p:sp>
          <p:nvSpPr>
            <p:cNvPr id="28" name="文本框 27"/>
            <p:cNvSpPr txBox="1"/>
            <p:nvPr/>
          </p:nvSpPr>
          <p:spPr>
            <a:xfrm>
              <a:off x="2627689" y="3717032"/>
              <a:ext cx="19541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多级嵌套中断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/15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616785" y="3964707"/>
              <a:ext cx="175379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单周期多级嵌套中断机制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软硬协同，配合精密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187088" y="3103716"/>
              <a:ext cx="592824" cy="592824"/>
              <a:chOff x="3479081" y="5748666"/>
              <a:chExt cx="592824" cy="59282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479081" y="5748666"/>
                <a:ext cx="592824" cy="59282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7597" y="5811255"/>
                <a:ext cx="455439" cy="455439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3834011" y="1170960"/>
            <a:ext cx="2075180" cy="1609969"/>
            <a:chOff x="2745436" y="1170959"/>
            <a:chExt cx="2075180" cy="1609969"/>
          </a:xfrm>
        </p:grpSpPr>
        <p:sp>
          <p:nvSpPr>
            <p:cNvPr id="34" name="文本框 33"/>
            <p:cNvSpPr txBox="1"/>
            <p:nvPr/>
          </p:nvSpPr>
          <p:spPr>
            <a:xfrm>
              <a:off x="2828868" y="1791197"/>
              <a:ext cx="1527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理想流水线 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45436" y="2028414"/>
              <a:ext cx="207518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设计流水段间接口部件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只能跑有限几条指令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0.5-1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193728" y="1170959"/>
              <a:ext cx="592824" cy="592824"/>
              <a:chOff x="4010582" y="5171850"/>
              <a:chExt cx="592824" cy="59282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010582" y="5171850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1481" y="5300282"/>
                <a:ext cx="335960" cy="335960"/>
              </a:xfrm>
              <a:prstGeom prst="rect">
                <a:avLst/>
              </a:prstGeom>
            </p:spPr>
          </p:pic>
        </p:grpSp>
      </p:grpSp>
      <p:grpSp>
        <p:nvGrpSpPr>
          <p:cNvPr id="39" name="组合 38"/>
          <p:cNvGrpSpPr/>
          <p:nvPr/>
        </p:nvGrpSpPr>
        <p:grpSpPr>
          <a:xfrm>
            <a:off x="6527483" y="1164180"/>
            <a:ext cx="2056565" cy="1616748"/>
            <a:chOff x="4684168" y="1164180"/>
            <a:chExt cx="2056565" cy="1616748"/>
          </a:xfrm>
        </p:grpSpPr>
        <p:sp>
          <p:nvSpPr>
            <p:cNvPr id="40" name="文本框 39"/>
            <p:cNvSpPr txBox="1"/>
            <p:nvPr/>
          </p:nvSpPr>
          <p:spPr>
            <a:xfrm>
              <a:off x="4899332" y="1791197"/>
              <a:ext cx="1598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气泡流水线 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84168" y="2028414"/>
              <a:ext cx="2056565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数据冲突检测，处理分支冲突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插入气泡解决数据冲突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518" y="1164180"/>
              <a:ext cx="600414" cy="600414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139116" y="3103717"/>
            <a:ext cx="2120491" cy="1613505"/>
            <a:chOff x="4615115" y="3103716"/>
            <a:chExt cx="2120491" cy="1613505"/>
          </a:xfrm>
        </p:grpSpPr>
        <p:sp>
          <p:nvSpPr>
            <p:cNvPr id="44" name="文本框 43"/>
            <p:cNvSpPr txBox="1"/>
            <p:nvPr/>
          </p:nvSpPr>
          <p:spPr>
            <a:xfrm>
              <a:off x="4777073" y="3717032"/>
              <a:ext cx="19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15115" y="3964707"/>
              <a:ext cx="188298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流水线中断机制实现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单级嵌套方案均可 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3103716"/>
              <a:ext cx="625852" cy="625852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973081" y="3103717"/>
            <a:ext cx="1871681" cy="1613505"/>
            <a:chOff x="639252" y="3103716"/>
            <a:chExt cx="1871681" cy="1613505"/>
          </a:xfrm>
        </p:grpSpPr>
        <p:sp>
          <p:nvSpPr>
            <p:cNvPr id="48" name="文本框 47"/>
            <p:cNvSpPr txBox="1"/>
            <p:nvPr/>
          </p:nvSpPr>
          <p:spPr>
            <a:xfrm>
              <a:off x="639253" y="3717032"/>
              <a:ext cx="17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单级中断支持  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9252" y="3964707"/>
              <a:ext cx="1871681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设计单周期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中断硬件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设计中断演示程序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15616" y="3103716"/>
              <a:ext cx="592824" cy="592824"/>
              <a:chOff x="1731833" y="3134513"/>
              <a:chExt cx="592824" cy="592824"/>
            </a:xfrm>
            <a:solidFill>
              <a:srgbClr val="CCECFF"/>
            </a:solidFill>
          </p:grpSpPr>
          <p:sp>
            <p:nvSpPr>
              <p:cNvPr id="51" name="椭圆 50"/>
              <p:cNvSpPr/>
              <p:nvPr/>
            </p:nvSpPr>
            <p:spPr>
              <a:xfrm>
                <a:off x="1731833" y="3134513"/>
                <a:ext cx="592824" cy="592824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1652" y="3243928"/>
                <a:ext cx="371174" cy="37117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3" name="组合 52"/>
          <p:cNvGrpSpPr/>
          <p:nvPr/>
        </p:nvGrpSpPr>
        <p:grpSpPr>
          <a:xfrm>
            <a:off x="3593680" y="4890058"/>
            <a:ext cx="2209711" cy="1577172"/>
            <a:chOff x="603741" y="4987515"/>
            <a:chExt cx="2209711" cy="1577172"/>
          </a:xfrm>
        </p:grpSpPr>
        <p:sp>
          <p:nvSpPr>
            <p:cNvPr id="54" name="文本框 53"/>
            <p:cNvSpPr txBox="1"/>
            <p:nvPr/>
          </p:nvSpPr>
          <p:spPr>
            <a:xfrm>
              <a:off x="626512" y="5590249"/>
              <a:ext cx="218694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扩展：分支预测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</a:t>
              </a:r>
              <a:endParaRPr 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03741" y="5812173"/>
              <a:ext cx="218768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动态分支预测机制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相联存储器设计，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LRU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  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 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242179" y="4987515"/>
              <a:ext cx="592824" cy="592824"/>
              <a:chOff x="3198152" y="5082286"/>
              <a:chExt cx="592824" cy="59282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198152" y="5082286"/>
                <a:ext cx="592824" cy="592824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3860" y="5117994"/>
                <a:ext cx="521408" cy="521408"/>
              </a:xfrm>
              <a:prstGeom prst="rect">
                <a:avLst/>
              </a:prstGeom>
            </p:spPr>
          </p:pic>
        </p:grpSp>
      </p:grpSp>
      <p:grpSp>
        <p:nvGrpSpPr>
          <p:cNvPr id="59" name="组合 58"/>
          <p:cNvGrpSpPr/>
          <p:nvPr/>
        </p:nvGrpSpPr>
        <p:grpSpPr>
          <a:xfrm>
            <a:off x="9279314" y="4268914"/>
            <a:ext cx="2202052" cy="2356519"/>
            <a:chOff x="6926256" y="5076047"/>
            <a:chExt cx="1523642" cy="156271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256" y="5076047"/>
              <a:ext cx="1523642" cy="1562710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7299346" y="6285846"/>
              <a:ext cx="915600" cy="24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顺利通关</a:t>
              </a:r>
              <a:endPara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771364" y="394345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封顶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48150" y="4422921"/>
            <a:ext cx="132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扩展模块任意组合</a:t>
            </a:r>
            <a:endParaRPr lang="zh-CN" altLang="en-US" sz="11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6054740" y="4869161"/>
            <a:ext cx="2204867" cy="1278458"/>
            <a:chOff x="6898175" y="3124208"/>
            <a:chExt cx="2204867" cy="1278458"/>
          </a:xfrm>
        </p:grpSpPr>
        <p:sp>
          <p:nvSpPr>
            <p:cNvPr id="74" name="文本框 73"/>
            <p:cNvSpPr txBox="1"/>
            <p:nvPr/>
          </p:nvSpPr>
          <p:spPr>
            <a:xfrm>
              <a:off x="6921652" y="3751586"/>
              <a:ext cx="192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单周期上</a:t>
              </a:r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开发板 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98175" y="4111689"/>
              <a:ext cx="2204867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返校后利用工具实现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  <p:sp>
        <p:nvSpPr>
          <p:cNvPr id="79" name="圆角矩形 78"/>
          <p:cNvSpPr/>
          <p:nvPr/>
        </p:nvSpPr>
        <p:spPr>
          <a:xfrm>
            <a:off x="5909191" y="4717222"/>
            <a:ext cx="2166708" cy="1671873"/>
          </a:xfrm>
          <a:prstGeom prst="roundRect">
            <a:avLst>
              <a:gd name="adj" fmla="val 965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我们的口号</a:t>
            </a:r>
            <a:endParaRPr lang="zh-CN" altLang="en-US" dirty="0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black">
          <a:xfrm>
            <a:off x="1999908" y="4311365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虐我千百遍，搞定流水线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black">
          <a:xfrm>
            <a:off x="2023155" y="1268761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奋战一两周，造块ＣＰＵ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">
          <a:xfrm>
            <a:off x="2023154" y="2790063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调试两三晚，玩转开发板</a:t>
            </a:r>
          </a:p>
        </p:txBody>
      </p:sp>
    </p:spTree>
    <p:extLst>
      <p:ext uri="{BB962C8B-B14F-4D97-AF65-F5344CB8AC3E}">
        <p14:creationId xmlns:p14="http://schemas.microsoft.com/office/powerpoint/2010/main" val="105683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在线完成进度表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813" y="1408906"/>
            <a:ext cx="7124700" cy="4705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67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历史完成度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915990"/>
              </p:ext>
            </p:extLst>
          </p:nvPr>
        </p:nvGraphicFramePr>
        <p:xfrm>
          <a:off x="487363" y="942975"/>
          <a:ext cx="10515600" cy="5637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998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时间进度</a:t>
            </a:r>
          </a:p>
        </p:txBody>
      </p:sp>
      <p:graphicFrame>
        <p:nvGraphicFramePr>
          <p:cNvPr id="5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274366"/>
              </p:ext>
            </p:extLst>
          </p:nvPr>
        </p:nvGraphicFramePr>
        <p:xfrm>
          <a:off x="487363" y="942975"/>
          <a:ext cx="10515600" cy="5637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886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各阶段检查要求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单周期上板检查</a:t>
            </a:r>
          </a:p>
          <a:p>
            <a:pPr lvl="1"/>
            <a:r>
              <a:rPr lang="zh-CN" altLang="en-US" dirty="0"/>
              <a:t>能运行</a:t>
            </a:r>
            <a:r>
              <a:rPr lang="en-US" altLang="zh-CN" dirty="0"/>
              <a:t>benchmark</a:t>
            </a:r>
            <a:r>
              <a:rPr lang="zh-CN" altLang="en-US" dirty="0"/>
              <a:t>程序，周期数</a:t>
            </a:r>
            <a:r>
              <a:rPr lang="en-US" altLang="zh-CN" dirty="0"/>
              <a:t>1546</a:t>
            </a:r>
            <a:r>
              <a:rPr lang="zh-CN" altLang="en-US" dirty="0"/>
              <a:t>，内存数据排序正确</a:t>
            </a:r>
          </a:p>
          <a:p>
            <a:pPr lvl="1"/>
            <a:r>
              <a:rPr lang="en-US" altLang="zh-CN" dirty="0">
                <a:sym typeface="+mn-ea"/>
              </a:rPr>
              <a:t>FPGA</a:t>
            </a:r>
            <a:r>
              <a:rPr lang="zh-CN" altLang="en-US" dirty="0">
                <a:sym typeface="+mn-ea"/>
              </a:rPr>
              <a:t>开发板应绑定功能开关</a:t>
            </a:r>
          </a:p>
          <a:p>
            <a:pPr lvl="2"/>
            <a:r>
              <a:rPr lang="zh-CN" altLang="en-US" dirty="0">
                <a:sym typeface="+mn-ea"/>
              </a:rPr>
              <a:t>可切换显示区域功能   </a:t>
            </a:r>
          </a:p>
          <a:p>
            <a:pPr lvl="3"/>
            <a:r>
              <a:rPr lang="zh-CN" altLang="en-US" dirty="0">
                <a:sym typeface="+mn-ea"/>
              </a:rPr>
              <a:t>程序显示，时钟周期统计，内存数据观察，其他运行参数</a:t>
            </a:r>
          </a:p>
          <a:p>
            <a:pPr lvl="2"/>
            <a:r>
              <a:rPr lang="zh-CN" altLang="en-US" dirty="0">
                <a:sym typeface="+mn-ea"/>
              </a:rPr>
              <a:t>可切换频率，可复位</a:t>
            </a:r>
          </a:p>
          <a:p>
            <a:r>
              <a:rPr lang="zh-CN" altLang="en-US" dirty="0"/>
              <a:t>中断检查</a:t>
            </a:r>
          </a:p>
          <a:p>
            <a:pPr lvl="1"/>
            <a:r>
              <a:rPr lang="zh-CN" altLang="en-US" dirty="0"/>
              <a:t>主程序</a:t>
            </a:r>
            <a:r>
              <a:rPr lang="en-US" altLang="zh-CN" dirty="0"/>
              <a:t>benchmark</a:t>
            </a:r>
            <a:r>
              <a:rPr lang="zh-CN" altLang="en-US" dirty="0"/>
              <a:t>，中断服务程序</a:t>
            </a:r>
            <a:r>
              <a:rPr lang="en-US" altLang="zh-CN" dirty="0"/>
              <a:t>---</a:t>
            </a:r>
            <a:r>
              <a:rPr lang="zh-CN" altLang="en-US" dirty="0"/>
              <a:t>中断演示程序</a:t>
            </a:r>
            <a:r>
              <a:rPr lang="en-US" altLang="zh-CN" dirty="0"/>
              <a:t>2.0</a:t>
            </a:r>
            <a:endParaRPr lang="zh-CN" altLang="en-US" dirty="0"/>
          </a:p>
          <a:p>
            <a:pPr lvl="1"/>
            <a:r>
              <a:rPr lang="zh-CN" altLang="en-US" dirty="0"/>
              <a:t>单级中断依次点击</a:t>
            </a:r>
            <a:r>
              <a:rPr lang="en-US" altLang="zh-CN" dirty="0"/>
              <a:t>1,2,3</a:t>
            </a:r>
            <a:r>
              <a:rPr lang="zh-CN" altLang="en-US" dirty="0"/>
              <a:t>号中断源按键，能正常响应中断</a:t>
            </a:r>
          </a:p>
          <a:p>
            <a:pPr lvl="1"/>
            <a:r>
              <a:rPr lang="zh-CN" altLang="en-US" dirty="0"/>
              <a:t>多重嵌套中断依次点击</a:t>
            </a:r>
            <a:r>
              <a:rPr lang="en-US" altLang="zh-CN" dirty="0"/>
              <a:t>1,2,3</a:t>
            </a:r>
            <a:r>
              <a:rPr lang="zh-CN" altLang="en-US" dirty="0"/>
              <a:t>号中断按键</a:t>
            </a:r>
          </a:p>
          <a:p>
            <a:pPr lvl="2"/>
            <a:r>
              <a:rPr lang="zh-CN" altLang="en-US" dirty="0"/>
              <a:t>应先后进入</a:t>
            </a:r>
            <a:r>
              <a:rPr lang="en-US" altLang="zh-CN" dirty="0"/>
              <a:t>1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232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1CPU</a:t>
            </a:r>
          </a:p>
          <a:p>
            <a:pPr lvl="1"/>
            <a:r>
              <a:rPr lang="zh-CN" altLang="en-US" dirty="0"/>
              <a:t>多重嵌套中断依次点击</a:t>
            </a:r>
            <a:r>
              <a:rPr lang="en-US" altLang="zh-CN" dirty="0"/>
              <a:t>2,3,1</a:t>
            </a:r>
            <a:r>
              <a:rPr lang="zh-CN" altLang="en-US" dirty="0"/>
              <a:t>号中断按键</a:t>
            </a:r>
          </a:p>
          <a:p>
            <a:pPr lvl="2"/>
            <a:r>
              <a:rPr lang="zh-CN" altLang="en-US" dirty="0"/>
              <a:t>应先后进入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321CPU</a:t>
            </a:r>
            <a:endParaRPr lang="zh-CN" altLang="en-US" dirty="0"/>
          </a:p>
          <a:p>
            <a:pPr lvl="2"/>
            <a:endParaRPr lang="zh-CN" altLang="en-US" dirty="0"/>
          </a:p>
          <a:p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51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各阶段检查要求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理想流水线</a:t>
            </a:r>
          </a:p>
          <a:p>
            <a:pPr lvl="1"/>
            <a:r>
              <a:rPr lang="zh-CN" altLang="en-US" dirty="0"/>
              <a:t>能运行理想流水线测试程序</a:t>
            </a:r>
          </a:p>
          <a:p>
            <a:pPr lvl="1"/>
            <a:r>
              <a:rPr lang="zh-CN" altLang="en-US" dirty="0"/>
              <a:t>周期数</a:t>
            </a:r>
            <a:r>
              <a:rPr lang="en-US" altLang="zh-CN" dirty="0"/>
              <a:t>21</a:t>
            </a:r>
            <a:r>
              <a:rPr lang="zh-CN" altLang="en-US" dirty="0"/>
              <a:t>，内存数据写入正常</a:t>
            </a:r>
          </a:p>
          <a:p>
            <a:r>
              <a:rPr lang="zh-CN" altLang="en-US" dirty="0"/>
              <a:t>气泡流水线</a:t>
            </a:r>
          </a:p>
          <a:p>
            <a:pPr lvl="1"/>
            <a:r>
              <a:rPr lang="zh-CN" altLang="en-US" dirty="0"/>
              <a:t>能正确运行</a:t>
            </a:r>
            <a:r>
              <a:rPr lang="en-US" altLang="zh-CN" dirty="0" err="1" smtClean="0"/>
              <a:t>benchmark+CCAB</a:t>
            </a:r>
            <a:r>
              <a:rPr lang="zh-CN" altLang="en-US" dirty="0" smtClean="0"/>
              <a:t>指令</a:t>
            </a:r>
            <a:endParaRPr lang="zh-CN" altLang="en-US" dirty="0"/>
          </a:p>
          <a:p>
            <a:pPr lvl="1"/>
            <a:r>
              <a:rPr lang="zh-CN" altLang="en-US" dirty="0"/>
              <a:t>能统计气泡数目，分支跳转次数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气泡数目</a:t>
            </a:r>
            <a:r>
              <a:rPr lang="en-US" altLang="zh-CN" dirty="0"/>
              <a:t>+</a:t>
            </a:r>
            <a:r>
              <a:rPr lang="zh-CN" altLang="en-US" dirty="0"/>
              <a:t>分支误取深度*分支数</a:t>
            </a:r>
            <a:r>
              <a:rPr lang="en-US" altLang="zh-CN" dirty="0"/>
              <a:t>-1</a:t>
            </a:r>
          </a:p>
          <a:p>
            <a:r>
              <a:rPr lang="zh-CN" altLang="en-US" dirty="0"/>
              <a:t>重定向流水线</a:t>
            </a:r>
          </a:p>
          <a:p>
            <a:pPr lvl="1"/>
            <a:r>
              <a:rPr lang="zh-CN" altLang="en-US" dirty="0"/>
              <a:t>能正确运行</a:t>
            </a:r>
            <a:r>
              <a:rPr lang="en-US" altLang="zh-CN" dirty="0"/>
              <a:t>benchmark</a:t>
            </a:r>
            <a:r>
              <a:rPr lang="zh-CN" altLang="en-US" dirty="0" smtClean="0"/>
              <a:t>程序</a:t>
            </a:r>
            <a:r>
              <a:rPr lang="en-US" altLang="zh-CN" dirty="0"/>
              <a:t>+CCAB</a:t>
            </a:r>
            <a:r>
              <a:rPr lang="zh-CN" altLang="en-US" dirty="0"/>
              <a:t>指令</a:t>
            </a:r>
            <a:endParaRPr lang="zh-CN" altLang="en-US" dirty="0"/>
          </a:p>
          <a:p>
            <a:pPr lvl="1"/>
            <a:r>
              <a:rPr lang="zh-CN" altLang="en-US" dirty="0"/>
              <a:t>能统计</a:t>
            </a:r>
            <a:r>
              <a:rPr lang="en-US" altLang="zh-CN" dirty="0"/>
              <a:t>Load-Use</a:t>
            </a:r>
            <a:r>
              <a:rPr lang="zh-CN" altLang="en-US" dirty="0"/>
              <a:t>次数，分支数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分支误取深度*分支数</a:t>
            </a:r>
            <a:r>
              <a:rPr lang="en-US" altLang="zh-CN" dirty="0"/>
              <a:t>+load-Use</a:t>
            </a:r>
            <a:r>
              <a:rPr lang="zh-CN" altLang="en-US" dirty="0"/>
              <a:t>次数</a:t>
            </a:r>
          </a:p>
          <a:p>
            <a:pPr lvl="1"/>
            <a:r>
              <a:rPr lang="zh-CN" altLang="en-US" dirty="0"/>
              <a:t>参考答案（</a:t>
            </a:r>
            <a:r>
              <a:rPr lang="en-US" altLang="zh-CN" dirty="0"/>
              <a:t>1984</a:t>
            </a:r>
            <a:r>
              <a:rPr lang="zh-CN" altLang="en-US" dirty="0"/>
              <a:t>，</a:t>
            </a:r>
            <a:r>
              <a:rPr lang="en-US" altLang="zh-CN" dirty="0"/>
              <a:t>2298</a:t>
            </a:r>
            <a:r>
              <a:rPr lang="zh-CN" altLang="en-US" dirty="0"/>
              <a:t>，</a:t>
            </a:r>
            <a:r>
              <a:rPr lang="en-US" altLang="zh-CN" dirty="0"/>
              <a:t>3612</a:t>
            </a:r>
            <a:r>
              <a:rPr lang="zh-CN" altLang="en-US" dirty="0"/>
              <a:t>），其他答案说明理由</a:t>
            </a:r>
          </a:p>
          <a:p>
            <a:pPr lvl="1"/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9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多讨论，多讨论，多讨论</a:t>
            </a:r>
          </a:p>
          <a:p>
            <a:pPr lvl="1"/>
            <a:r>
              <a:rPr lang="zh-CN" altLang="en-US" dirty="0"/>
              <a:t>没有愚蠢的问题，不要闭门造车</a:t>
            </a:r>
          </a:p>
          <a:p>
            <a:pPr lvl="1"/>
            <a:r>
              <a:rPr lang="zh-CN" altLang="en-US" dirty="0"/>
              <a:t>方案不是唯一的，但一定要想清楚！</a:t>
            </a:r>
          </a:p>
          <a:p>
            <a:r>
              <a:rPr lang="zh-CN" altLang="en-US" dirty="0"/>
              <a:t>多存盘，存网盘，别存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</a:p>
          <a:p>
            <a:pPr lvl="1"/>
            <a:r>
              <a:rPr lang="zh-CN" altLang="en-US" dirty="0"/>
              <a:t>注意版本管理</a:t>
            </a:r>
          </a:p>
          <a:p>
            <a:r>
              <a:rPr lang="zh-CN" altLang="en-US" dirty="0"/>
              <a:t>要通关，要通关，要通关</a:t>
            </a:r>
          </a:p>
          <a:p>
            <a:pPr lvl="1"/>
            <a:r>
              <a:rPr lang="zh-CN" altLang="en-US" dirty="0"/>
              <a:t>取乎其上，得乎其中</a:t>
            </a:r>
          </a:p>
          <a:p>
            <a:pPr lvl="1"/>
            <a:r>
              <a:rPr lang="zh-CN" altLang="en-US" dirty="0"/>
              <a:t>取乎其中，得乎其下</a:t>
            </a:r>
          </a:p>
          <a:p>
            <a:pPr lvl="1"/>
            <a:r>
              <a:rPr lang="zh-CN" altLang="en-US" dirty="0"/>
              <a:t>取乎其下，则无所得矣</a:t>
            </a:r>
          </a:p>
          <a:p>
            <a:r>
              <a:rPr lang="zh-CN" altLang="en-US" b="1" dirty="0" smtClean="0"/>
              <a:t>严禁</a:t>
            </a:r>
            <a:r>
              <a:rPr lang="zh-CN" altLang="en-US" b="1" dirty="0"/>
              <a:t>做全指令集版本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 smtClean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  <a:endParaRPr lang="zh-CN" altLang="en-US" sz="7200" b="1" kern="3100" spc="-300" dirty="0">
              <a:solidFill>
                <a:srgbClr val="FFC000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 txBox="1">
            <a:spLocks/>
          </p:cNvSpPr>
          <p:nvPr/>
        </p:nvSpPr>
        <p:spPr>
          <a:xfrm>
            <a:off x="604678" y="3045118"/>
            <a:ext cx="4082539" cy="767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400" smtClean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8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微助教课堂   </a:t>
            </a:r>
            <a:r>
              <a:rPr lang="en-US" altLang="zh-CN" dirty="0" smtClean="0"/>
              <a:t>EN853      </a:t>
            </a:r>
            <a:r>
              <a:rPr lang="zh-CN" altLang="en-US" dirty="0">
                <a:solidFill>
                  <a:srgbClr val="C00000"/>
                </a:solidFill>
              </a:rPr>
              <a:t>小组互评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组成</a:t>
            </a:r>
            <a:r>
              <a:rPr lang="zh-CN" altLang="en-US" dirty="0">
                <a:solidFill>
                  <a:srgbClr val="0070C0"/>
                </a:solidFill>
              </a:rPr>
              <a:t>原理学习群</a:t>
            </a:r>
            <a:r>
              <a:rPr lang="zh-CN" altLang="en-US" dirty="0"/>
              <a:t>  </a:t>
            </a:r>
            <a:r>
              <a:rPr lang="en-US" altLang="zh-CN" dirty="0"/>
              <a:t>881400028</a:t>
            </a:r>
          </a:p>
          <a:p>
            <a:r>
              <a:rPr lang="zh-CN" altLang="en-US" dirty="0"/>
              <a:t>加</a:t>
            </a:r>
            <a:r>
              <a:rPr lang="en-US" altLang="zh-CN" dirty="0"/>
              <a:t>MOOC</a:t>
            </a:r>
            <a:r>
              <a:rPr lang="zh-CN" altLang="en-US" dirty="0"/>
              <a:t>课程</a:t>
            </a:r>
            <a:r>
              <a:rPr lang="en-US" altLang="zh-CN" dirty="0"/>
              <a:t> </a:t>
            </a:r>
            <a:r>
              <a:rPr lang="zh-CN" altLang="en-US" dirty="0"/>
              <a:t>，学习通</a:t>
            </a:r>
            <a:r>
              <a:rPr lang="zh-CN" altLang="en-US" dirty="0" smtClean="0"/>
              <a:t>备用，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站视频备用，不考察播放记录</a:t>
            </a:r>
            <a:r>
              <a:rPr lang="en-US" altLang="zh-CN" dirty="0" smtClean="0"/>
              <a:t>        </a:t>
            </a:r>
            <a:endParaRPr lang="en-US" altLang="zh-CN" dirty="0"/>
          </a:p>
          <a:p>
            <a:r>
              <a:rPr lang="zh-CN" altLang="en-US" b="1" dirty="0" smtClean="0"/>
              <a:t>分组</a:t>
            </a:r>
            <a:r>
              <a:rPr lang="zh-CN" altLang="en-US" dirty="0" smtClean="0"/>
              <a:t>   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各班自行组队</a:t>
            </a:r>
            <a:endParaRPr lang="en-US" altLang="zh-CN" dirty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人一</a:t>
            </a:r>
            <a:r>
              <a:rPr lang="zh-CN" altLang="en-US" dirty="0" smtClean="0"/>
              <a:t>组、 推荐宿舍组队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小组</a:t>
            </a:r>
            <a:r>
              <a:rPr lang="zh-CN" altLang="en-US" dirty="0"/>
              <a:t>取一个大家都认同的团队</a:t>
            </a:r>
            <a:r>
              <a:rPr lang="zh-CN" altLang="en-US" dirty="0" smtClean="0"/>
              <a:t>名    在微助教上建好团队</a:t>
            </a:r>
            <a:endParaRPr lang="zh-CN" altLang="en-US" dirty="0"/>
          </a:p>
          <a:p>
            <a:pPr lvl="1"/>
            <a:r>
              <a:rPr lang="zh-CN" altLang="en-US" dirty="0" smtClean="0"/>
              <a:t>周一报告分组小组</a:t>
            </a:r>
            <a:r>
              <a:rPr lang="zh-CN" altLang="en-US" dirty="0"/>
              <a:t>名称</a:t>
            </a:r>
            <a:endParaRPr lang="en-US" altLang="zh-CN" dirty="0"/>
          </a:p>
          <a:p>
            <a:pPr lvl="2"/>
            <a:r>
              <a:rPr lang="zh-CN" altLang="en-US" dirty="0"/>
              <a:t>填写腾讯文档中的协作文件</a:t>
            </a:r>
          </a:p>
          <a:p>
            <a:pPr lvl="1"/>
            <a:endParaRPr lang="en-US" altLang="zh-CN" u="sng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3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教师团队</a:t>
            </a:r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34" y="1548806"/>
            <a:ext cx="1381703" cy="184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85" y="1556793"/>
            <a:ext cx="1453406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组合 14"/>
          <p:cNvGrpSpPr/>
          <p:nvPr/>
        </p:nvGrpSpPr>
        <p:grpSpPr>
          <a:xfrm>
            <a:off x="2203948" y="1529019"/>
            <a:ext cx="1385965" cy="2301826"/>
            <a:chOff x="2203948" y="1529019"/>
            <a:chExt cx="1385965" cy="23018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3948" y="1529019"/>
              <a:ext cx="1385965" cy="18506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矩形 6"/>
            <p:cNvSpPr/>
            <p:nvPr/>
          </p:nvSpPr>
          <p:spPr>
            <a:xfrm>
              <a:off x="2444263" y="3461513"/>
              <a:ext cx="94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latin typeface="+mj-ea"/>
                  <a:ea typeface="+mj-ea"/>
                </a:rPr>
                <a:t>秦磊华 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764006" y="347368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谭志虎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09723" y="3447534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胡迪青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125" y="1529018"/>
            <a:ext cx="1388004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9068708" y="3461513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姚 杰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1915289" y="4278562"/>
            <a:ext cx="8218487" cy="21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kern="0" dirty="0"/>
              <a:t>指导教师</a:t>
            </a:r>
          </a:p>
          <a:p>
            <a:pPr lvl="1">
              <a:lnSpc>
                <a:spcPct val="150000"/>
              </a:lnSpc>
            </a:pPr>
            <a:r>
              <a:rPr lang="en-US" altLang="zh-CN" sz="1800" kern="0" dirty="0">
                <a:solidFill>
                  <a:srgbClr val="0000FF"/>
                </a:solidFill>
              </a:rPr>
              <a:t>1</a:t>
            </a:r>
            <a:r>
              <a:rPr lang="zh-CN" altLang="en-US" sz="1800" kern="0" dirty="0">
                <a:solidFill>
                  <a:srgbClr val="0000FF"/>
                </a:solidFill>
              </a:rPr>
              <a:t>班：胡迪青       </a:t>
            </a:r>
            <a:r>
              <a:rPr lang="en-US" altLang="zh-CN" sz="1800" kern="0" dirty="0">
                <a:solidFill>
                  <a:srgbClr val="0000FF"/>
                </a:solidFill>
              </a:rPr>
              <a:t>2</a:t>
            </a:r>
            <a:r>
              <a:rPr lang="zh-CN" altLang="en-US" sz="1800" kern="0" dirty="0">
                <a:solidFill>
                  <a:srgbClr val="0000FF"/>
                </a:solidFill>
              </a:rPr>
              <a:t>班  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：谭志虎        </a:t>
            </a:r>
            <a:r>
              <a:rPr lang="en-US" altLang="zh-CN" sz="1800" kern="0" dirty="0">
                <a:solidFill>
                  <a:srgbClr val="0000FF"/>
                </a:solidFill>
              </a:rPr>
              <a:t>3</a:t>
            </a:r>
            <a:r>
              <a:rPr lang="zh-CN" altLang="en-US" sz="1800" kern="0" dirty="0">
                <a:solidFill>
                  <a:srgbClr val="0000FF"/>
                </a:solidFill>
              </a:rPr>
              <a:t>班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：姚  杰         </a:t>
            </a:r>
            <a:r>
              <a:rPr lang="en-US" altLang="zh-CN" sz="1800" kern="0" dirty="0">
                <a:solidFill>
                  <a:srgbClr val="0000FF"/>
                </a:solidFill>
              </a:rPr>
              <a:t>4</a:t>
            </a:r>
            <a:r>
              <a:rPr lang="zh-CN" altLang="en-US" sz="1800" kern="0" dirty="0">
                <a:solidFill>
                  <a:srgbClr val="0000FF"/>
                </a:solidFill>
              </a:rPr>
              <a:t>班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：胡迪青</a:t>
            </a:r>
            <a:endParaRPr lang="en-US" altLang="zh-CN" sz="1800" kern="0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kern="0" dirty="0"/>
              <a:t>5</a:t>
            </a:r>
            <a:r>
              <a:rPr lang="zh-CN" altLang="en-US" sz="1800" kern="0" dirty="0"/>
              <a:t>班：秦磊华       </a:t>
            </a:r>
            <a:r>
              <a:rPr lang="en-US" altLang="zh-CN" sz="1800" kern="0" dirty="0"/>
              <a:t>6</a:t>
            </a:r>
            <a:r>
              <a:rPr lang="zh-CN" altLang="en-US" sz="1800" kern="0" dirty="0"/>
              <a:t>班  ：谭志虎        </a:t>
            </a:r>
            <a:r>
              <a:rPr lang="en-US" altLang="zh-CN" sz="1800" kern="0" dirty="0"/>
              <a:t>7</a:t>
            </a:r>
            <a:r>
              <a:rPr lang="zh-CN" altLang="en-US" sz="1800" kern="0" dirty="0"/>
              <a:t>班</a:t>
            </a:r>
            <a:r>
              <a:rPr lang="zh-CN" altLang="en-US" sz="1800" kern="0" dirty="0" smtClean="0"/>
              <a:t>：谭志虎       </a:t>
            </a:r>
            <a:r>
              <a:rPr lang="en-US" altLang="zh-CN" sz="1800" kern="0" dirty="0"/>
              <a:t>8</a:t>
            </a:r>
            <a:r>
              <a:rPr lang="zh-CN" altLang="en-US" sz="1800" kern="0" dirty="0"/>
              <a:t>班</a:t>
            </a:r>
            <a:r>
              <a:rPr lang="zh-CN" altLang="en-US" sz="1800" kern="0" dirty="0" smtClean="0"/>
              <a:t>：胡迪青 </a:t>
            </a:r>
            <a:endParaRPr lang="en-US" altLang="zh-CN" sz="1800" kern="0" dirty="0"/>
          </a:p>
          <a:p>
            <a:pPr lvl="1">
              <a:lnSpc>
                <a:spcPct val="150000"/>
              </a:lnSpc>
            </a:pPr>
            <a:r>
              <a:rPr lang="zh-CN" altLang="en-US" sz="1800" kern="0" dirty="0" smtClean="0">
                <a:solidFill>
                  <a:srgbClr val="0000FF"/>
                </a:solidFill>
              </a:rPr>
              <a:t>校交： 胡迪青    </a:t>
            </a:r>
            <a:r>
              <a:rPr lang="en-US" altLang="zh-CN" sz="1800" kern="0" dirty="0" smtClean="0">
                <a:solidFill>
                  <a:srgbClr val="0000FF"/>
                </a:solidFill>
              </a:rPr>
              <a:t>ACM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：秦磊华       </a:t>
            </a:r>
            <a:r>
              <a:rPr lang="zh-CN" altLang="en-US" sz="1800" kern="0" dirty="0">
                <a:solidFill>
                  <a:srgbClr val="0000FF"/>
                </a:solidFill>
              </a:rPr>
              <a:t>卓越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：谭志虎    </a:t>
            </a:r>
            <a:r>
              <a:rPr lang="zh-CN" altLang="en-US" sz="1800" kern="0" dirty="0">
                <a:solidFill>
                  <a:srgbClr val="0000FF"/>
                </a:solidFill>
              </a:rPr>
              <a:t> 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  物</a:t>
            </a:r>
            <a:r>
              <a:rPr lang="zh-CN" altLang="en-US" sz="1800" kern="0" dirty="0">
                <a:solidFill>
                  <a:srgbClr val="0000FF"/>
                </a:solidFill>
              </a:rPr>
              <a:t>联网：秦磊华 </a:t>
            </a:r>
            <a:endParaRPr lang="en-US" altLang="zh-CN" sz="1800" kern="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57478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成绩评定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300" dirty="0"/>
              <a:t>成绩构成</a:t>
            </a:r>
          </a:p>
          <a:p>
            <a:pPr lvl="1"/>
            <a:r>
              <a:rPr lang="zh-CN" altLang="en-US" sz="2400" dirty="0"/>
              <a:t>设计过程和结果</a:t>
            </a:r>
            <a:r>
              <a:rPr lang="zh-CN" altLang="en-US" sz="2400" dirty="0" smtClean="0"/>
              <a:t>占 </a:t>
            </a:r>
            <a:r>
              <a:rPr lang="en-US" altLang="zh-CN" sz="2400" dirty="0" smtClean="0"/>
              <a:t>65%</a:t>
            </a:r>
            <a:endParaRPr lang="en-US" altLang="zh-CN" sz="2400" dirty="0" smtClean="0"/>
          </a:p>
          <a:p>
            <a:pPr lvl="1"/>
            <a:r>
              <a:rPr lang="zh-CN" altLang="en-US" sz="2400" b="1" dirty="0" smtClean="0"/>
              <a:t>团队设计与合作</a:t>
            </a:r>
            <a:r>
              <a:rPr lang="zh-CN" altLang="en-US" sz="2400" b="1" dirty="0" smtClean="0"/>
              <a:t>占 </a:t>
            </a:r>
            <a:r>
              <a:rPr lang="en-US" altLang="zh-CN" sz="2400" b="1" dirty="0" smtClean="0"/>
              <a:t>15%</a:t>
            </a:r>
            <a:endParaRPr lang="en-US" altLang="zh-CN" sz="2400" b="1" dirty="0"/>
          </a:p>
          <a:p>
            <a:pPr lvl="1"/>
            <a:r>
              <a:rPr lang="zh-CN" altLang="en-US" sz="2400" dirty="0" smtClean="0"/>
              <a:t>报告</a:t>
            </a:r>
            <a:r>
              <a:rPr lang="zh-CN" altLang="en-US" sz="2400" dirty="0"/>
              <a:t>部分占         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</a:t>
            </a:r>
            <a:r>
              <a:rPr lang="en-US" altLang="zh-CN" sz="2400" dirty="0"/>
              <a:t>%</a:t>
            </a:r>
            <a:r>
              <a:rPr lang="zh-CN" altLang="en-US" sz="2400" dirty="0"/>
              <a:t>；</a:t>
            </a:r>
          </a:p>
          <a:p>
            <a:pPr marL="914400" lvl="2" indent="0">
              <a:buNone/>
            </a:pPr>
            <a:endParaRPr lang="zh-CN" altLang="en-US" sz="2400" dirty="0"/>
          </a:p>
          <a:p>
            <a:pPr lvl="1"/>
            <a:r>
              <a:rPr lang="zh-CN" altLang="en-US" sz="2400" b="1" dirty="0"/>
              <a:t>抄袭或被抄袭  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分，报告查重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7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课程设计的总体时间为</a:t>
            </a:r>
            <a:r>
              <a:rPr lang="en-US" altLang="zh-CN" dirty="0"/>
              <a:t>2</a:t>
            </a:r>
            <a:r>
              <a:rPr lang="zh-CN" altLang="en-US" dirty="0"/>
              <a:t>周，具体安排如下</a:t>
            </a:r>
            <a:r>
              <a:rPr lang="en-US" altLang="zh-CN" dirty="0"/>
              <a:t>: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天</a:t>
            </a:r>
            <a:r>
              <a:rPr lang="zh-CN" altLang="en-US" dirty="0" smtClean="0"/>
              <a:t>：布置</a:t>
            </a:r>
            <a:r>
              <a:rPr lang="zh-CN" altLang="en-US" dirty="0"/>
              <a:t>任务和集中讲解；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1~3</a:t>
            </a:r>
            <a:r>
              <a:rPr lang="zh-CN" altLang="en-US" dirty="0"/>
              <a:t>天</a:t>
            </a:r>
            <a:r>
              <a:rPr lang="zh-CN" altLang="en-US" dirty="0" smtClean="0"/>
              <a:t>：完成单周期</a:t>
            </a:r>
            <a:r>
              <a:rPr lang="en-US" altLang="zh-CN" dirty="0" smtClean="0"/>
              <a:t>27</a:t>
            </a:r>
            <a:r>
              <a:rPr lang="en-US" altLang="zh-CN" dirty="0" smtClean="0"/>
              <a:t>+4</a:t>
            </a:r>
            <a:r>
              <a:rPr lang="zh-CN" altLang="en-US" dirty="0" smtClean="0"/>
              <a:t>条指令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pPr lvl="1"/>
            <a:r>
              <a:rPr lang="zh-CN" altLang="en-US" dirty="0" smtClean="0"/>
              <a:t>阶段性成果自查后在线填写云进度表（便于老师同学掌握</a:t>
            </a:r>
            <a:r>
              <a:rPr lang="zh-CN" altLang="en-US" dirty="0"/>
              <a:t>进度）；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天：最终结果</a:t>
            </a:r>
            <a:r>
              <a:rPr lang="zh-CN" altLang="en-US" dirty="0" smtClean="0"/>
              <a:t>验收（返校后检查）</a:t>
            </a:r>
            <a:endParaRPr lang="zh-CN" altLang="en-US" dirty="0"/>
          </a:p>
          <a:p>
            <a:r>
              <a:rPr lang="zh-CN" altLang="en-US" dirty="0"/>
              <a:t>报告不得</a:t>
            </a:r>
            <a:r>
              <a:rPr lang="zh-CN" altLang="en-US" dirty="0" smtClean="0"/>
              <a:t>超过</a:t>
            </a:r>
            <a:r>
              <a:rPr lang="en-US" altLang="zh-CN" dirty="0" smtClean="0">
                <a:solidFill>
                  <a:srgbClr val="0000FF"/>
                </a:solidFill>
              </a:rPr>
              <a:t>40</a:t>
            </a:r>
            <a:r>
              <a:rPr lang="zh-CN" altLang="en-US" dirty="0"/>
              <a:t>页</a:t>
            </a:r>
            <a:r>
              <a:rPr lang="zh-CN" altLang="en-US" dirty="0" smtClean="0"/>
              <a:t>，暂定</a:t>
            </a:r>
            <a:r>
              <a:rPr lang="zh-CN" altLang="en-US" b="1" dirty="0" smtClean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周</a:t>
            </a:r>
            <a:r>
              <a:rPr lang="zh-CN" altLang="en-US" dirty="0"/>
              <a:t>周一交报告</a:t>
            </a:r>
          </a:p>
          <a:p>
            <a:r>
              <a:rPr lang="zh-CN" altLang="en-US" dirty="0"/>
              <a:t>按班为单位提交</a:t>
            </a:r>
            <a:r>
              <a:rPr lang="zh-CN" altLang="en-US" dirty="0" smtClean="0"/>
              <a:t>电子版和纸质版，</a:t>
            </a:r>
            <a:r>
              <a:rPr lang="zh-CN" altLang="en-US" dirty="0"/>
              <a:t>具体规范见任务书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6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课程设计团队天梯赛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每</a:t>
            </a:r>
            <a:r>
              <a:rPr lang="zh-CN" altLang="en-US" dirty="0" smtClean="0"/>
              <a:t>班</a:t>
            </a:r>
            <a:r>
              <a:rPr lang="en-US" altLang="zh-CN" dirty="0" smtClean="0"/>
              <a:t>6-7</a:t>
            </a:r>
            <a:r>
              <a:rPr lang="zh-CN" altLang="en-US" dirty="0" smtClean="0"/>
              <a:t>只</a:t>
            </a:r>
            <a:r>
              <a:rPr lang="zh-CN" altLang="en-US" dirty="0"/>
              <a:t>队伍，各班前两名团队有分数奖励（</a:t>
            </a:r>
            <a:r>
              <a:rPr lang="en-US" altLang="zh-CN" dirty="0"/>
              <a:t>2/1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/>
              <a:t>组原不及格的队员成绩不计入团队总成绩</a:t>
            </a:r>
            <a:endParaRPr lang="en-US" altLang="zh-CN" dirty="0"/>
          </a:p>
          <a:p>
            <a:pPr lvl="1"/>
            <a:r>
              <a:rPr lang="zh-CN" altLang="en-US" dirty="0"/>
              <a:t>重修生</a:t>
            </a:r>
            <a:r>
              <a:rPr lang="en-US" altLang="zh-CN" dirty="0"/>
              <a:t>/</a:t>
            </a:r>
            <a:r>
              <a:rPr lang="zh-CN" altLang="en-US" dirty="0"/>
              <a:t>留级生不计入团队总成绩</a:t>
            </a:r>
            <a:endParaRPr lang="en-US" altLang="zh-CN" dirty="0"/>
          </a:p>
          <a:p>
            <a:pPr lvl="1"/>
            <a:r>
              <a:rPr lang="zh-CN" altLang="en-US" dirty="0"/>
              <a:t>为团队取一个响亮的名字</a:t>
            </a:r>
            <a:endParaRPr lang="en-US" altLang="zh-CN" dirty="0"/>
          </a:p>
          <a:p>
            <a:r>
              <a:rPr lang="zh-CN" altLang="en-US" dirty="0"/>
              <a:t>合作学习，互帮互助，团队精神</a:t>
            </a:r>
            <a:endParaRPr lang="en-US" altLang="zh-CN" dirty="0"/>
          </a:p>
          <a:p>
            <a:pPr lvl="1"/>
            <a:r>
              <a:rPr lang="zh-CN" altLang="en-US" dirty="0" smtClean="0"/>
              <a:t>团队</a:t>
            </a:r>
            <a:r>
              <a:rPr lang="zh-CN" altLang="en-US" dirty="0"/>
              <a:t>内有抄袭者团队全体罚分（</a:t>
            </a:r>
            <a:r>
              <a:rPr lang="en-US" altLang="zh-CN" dirty="0"/>
              <a:t>5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 smtClean="0"/>
              <a:t>团队任务互评、团队</a:t>
            </a:r>
            <a:r>
              <a:rPr lang="zh-CN" altLang="en-US" dirty="0" smtClean="0"/>
              <a:t>内部互评</a:t>
            </a:r>
            <a:endParaRPr lang="en-US" altLang="zh-CN" dirty="0" smtClean="0"/>
          </a:p>
          <a:p>
            <a:r>
              <a:rPr lang="zh-CN" altLang="en-US" dirty="0" smtClean="0"/>
              <a:t>奖励</a:t>
            </a:r>
            <a:r>
              <a:rPr lang="zh-CN" altLang="en-US" dirty="0"/>
              <a:t>分数加到总分中，加爆为止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72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zh-CN" dirty="0"/>
              <a:t>掌握</a:t>
            </a:r>
            <a:r>
              <a:rPr lang="en-US" altLang="zh-CN" dirty="0"/>
              <a:t>MIPS 5</a:t>
            </a:r>
            <a:r>
              <a:rPr lang="zh-CN" altLang="zh-CN" dirty="0"/>
              <a:t>段流水机制基本原理，能利用</a:t>
            </a:r>
            <a:r>
              <a:rPr lang="zh-CN" altLang="en-US" dirty="0"/>
              <a:t>多门课程的</a:t>
            </a:r>
            <a:r>
              <a:rPr lang="zh-CN" altLang="zh-CN" dirty="0"/>
              <a:t>专业知识解决五段流水</a:t>
            </a:r>
            <a:r>
              <a:rPr lang="en-US" altLang="zh-CN" dirty="0"/>
              <a:t>CPU</a:t>
            </a:r>
            <a:r>
              <a:rPr lang="zh-CN" altLang="zh-CN" dirty="0"/>
              <a:t>设计的复杂工程问题，提升复杂工程问题分析解决能力；</a:t>
            </a:r>
            <a:endParaRPr lang="en-US" altLang="zh-CN" dirty="0"/>
          </a:p>
          <a:p>
            <a:r>
              <a:rPr lang="zh-CN" altLang="zh-CN" dirty="0"/>
              <a:t>能处理</a:t>
            </a:r>
            <a:r>
              <a:rPr lang="en-US" altLang="zh-CN" dirty="0"/>
              <a:t>MIPS</a:t>
            </a:r>
            <a:r>
              <a:rPr lang="zh-CN" altLang="zh-CN" dirty="0"/>
              <a:t>指令流水线的各类冲突冒险，能利用</a:t>
            </a:r>
            <a:r>
              <a:rPr lang="en-US" altLang="zh-CN" dirty="0"/>
              <a:t>LOGSIM</a:t>
            </a:r>
            <a:r>
              <a:rPr lang="zh-CN" altLang="zh-CN" dirty="0"/>
              <a:t>或</a:t>
            </a:r>
            <a:r>
              <a:rPr lang="en-US" altLang="zh-CN" dirty="0"/>
              <a:t>FPGA</a:t>
            </a:r>
            <a:r>
              <a:rPr lang="zh-CN" altLang="zh-CN" dirty="0"/>
              <a:t>平台完成最终的设计与实现，最终设计完成的流水</a:t>
            </a:r>
            <a:r>
              <a:rPr lang="en-US" altLang="zh-CN" dirty="0"/>
              <a:t>CPU</a:t>
            </a:r>
            <a:r>
              <a:rPr lang="zh-CN" altLang="zh-CN" dirty="0"/>
              <a:t>能执行标准测试程序，在此基础上，可进一步增加中断异常处理机制，动态分支预测等扩展功能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4237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课程设计实验环境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LOGISIM</a:t>
            </a:r>
            <a:endParaRPr lang="zh-CN" altLang="en-US" dirty="0"/>
          </a:p>
          <a:p>
            <a:pPr lvl="1"/>
            <a:r>
              <a:rPr lang="en-US" altLang="zh-CN" dirty="0" err="1"/>
              <a:t>Logisim</a:t>
            </a:r>
            <a:r>
              <a:rPr lang="zh-CN" altLang="en-US" dirty="0"/>
              <a:t>进行方案论证</a:t>
            </a:r>
          </a:p>
          <a:p>
            <a:pPr lvl="1"/>
            <a:r>
              <a:rPr lang="zh-CN" altLang="en-US" dirty="0"/>
              <a:t>跑通流水线重定向机制</a:t>
            </a:r>
          </a:p>
          <a:p>
            <a:r>
              <a:rPr lang="en-US" altLang="zh-CN" dirty="0"/>
              <a:t>FPGA</a:t>
            </a:r>
            <a:r>
              <a:rPr lang="zh-CN" altLang="en-US" dirty="0"/>
              <a:t>开发板</a:t>
            </a:r>
          </a:p>
          <a:p>
            <a:pPr lvl="1"/>
            <a:r>
              <a:rPr lang="zh-CN" altLang="en-US" b="1" dirty="0">
                <a:solidFill>
                  <a:schemeClr val="tx1"/>
                </a:solidFill>
              </a:rPr>
              <a:t>单周期上板</a:t>
            </a:r>
            <a:r>
              <a:rPr lang="zh-CN" altLang="en-US" b="1" dirty="0" smtClean="0">
                <a:solidFill>
                  <a:schemeClr val="tx1"/>
                </a:solidFill>
              </a:rPr>
              <a:t>（独立开发，返校后利用工具自动转）</a:t>
            </a:r>
            <a:endParaRPr lang="zh-CN" altLang="en-US" b="1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流水线上板（独立开发）</a:t>
            </a: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完成时序仿真后再开始领板子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课程设计任务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个人设计完成</a:t>
            </a:r>
            <a:r>
              <a:rPr lang="en-US" altLang="zh-CN" dirty="0" smtClean="0"/>
              <a:t>MIPS </a:t>
            </a:r>
            <a:r>
              <a:rPr lang="en-US" altLang="zh-CN" dirty="0" smtClean="0"/>
              <a:t>5</a:t>
            </a:r>
            <a:r>
              <a:rPr lang="zh-CN" altLang="en-US" dirty="0"/>
              <a:t>段流水</a:t>
            </a:r>
            <a:r>
              <a:rPr lang="en-US" altLang="zh-CN" dirty="0"/>
              <a:t>CPU</a:t>
            </a:r>
            <a:endParaRPr lang="zh-CN" altLang="en-US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27+4</a:t>
            </a:r>
            <a:r>
              <a:rPr lang="zh-CN" altLang="en-US" dirty="0"/>
              <a:t>条教师指定的</a:t>
            </a:r>
            <a:r>
              <a:rPr lang="en-US" altLang="zh-CN" dirty="0"/>
              <a:t>MIPS</a:t>
            </a:r>
            <a:r>
              <a:rPr lang="zh-CN" altLang="en-US" dirty="0"/>
              <a:t>指令（每人一个</a:t>
            </a:r>
            <a:r>
              <a:rPr lang="en-US" altLang="zh-CN" dirty="0"/>
              <a:t>4</a:t>
            </a:r>
            <a:r>
              <a:rPr lang="zh-CN" altLang="en-US" dirty="0"/>
              <a:t>位代号</a:t>
            </a:r>
            <a:r>
              <a:rPr lang="en-US" altLang="zh-CN" dirty="0" smtClean="0"/>
              <a:t>CCAB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 smtClean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段流水机制，可处理数据冒险，结构冒险，分支冒险</a:t>
            </a:r>
          </a:p>
          <a:p>
            <a:pPr lvl="1"/>
            <a:r>
              <a:rPr lang="zh-CN" altLang="en-US" dirty="0"/>
              <a:t>扩展功能（中断机制，动态分支预测）</a:t>
            </a:r>
          </a:p>
          <a:p>
            <a:pPr lvl="1"/>
            <a:r>
              <a:rPr lang="zh-CN" altLang="en-US" dirty="0"/>
              <a:t>能正确运行标准测试程序和自编测试程序（测试</a:t>
            </a:r>
            <a:r>
              <a:rPr lang="en-US" altLang="zh-CN" dirty="0" smtClean="0"/>
              <a:t>CCAB</a:t>
            </a:r>
            <a:r>
              <a:rPr lang="zh-CN" altLang="en-US" dirty="0"/>
              <a:t>指令）</a:t>
            </a:r>
          </a:p>
          <a:p>
            <a:pPr lvl="1"/>
            <a:r>
              <a:rPr lang="zh-CN" altLang="en-US" dirty="0"/>
              <a:t>具有自动统计功能</a:t>
            </a:r>
          </a:p>
          <a:p>
            <a:pPr lvl="2"/>
            <a:r>
              <a:rPr lang="zh-CN" altLang="en-US" dirty="0"/>
              <a:t>运行周期</a:t>
            </a:r>
            <a:r>
              <a:rPr lang="zh-CN" altLang="en-US" dirty="0" smtClean="0"/>
              <a:t>数、插入</a:t>
            </a:r>
            <a:r>
              <a:rPr lang="zh-CN" altLang="en-US" dirty="0"/>
              <a:t>气泡数，</a:t>
            </a:r>
            <a:r>
              <a:rPr lang="en-US" altLang="zh-CN" dirty="0"/>
              <a:t>Load Use</a:t>
            </a:r>
            <a:r>
              <a:rPr lang="zh-CN" altLang="en-US" dirty="0"/>
              <a:t>冲突</a:t>
            </a:r>
            <a:r>
              <a:rPr lang="zh-CN" altLang="en-US" dirty="0" smtClean="0"/>
              <a:t>次数、无条件</a:t>
            </a:r>
            <a:r>
              <a:rPr lang="zh-CN" altLang="en-US" dirty="0"/>
              <a:t>跳转次数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有</a:t>
            </a:r>
            <a:r>
              <a:rPr lang="zh-CN" altLang="en-US" dirty="0"/>
              <a:t>条件成功跳转</a:t>
            </a:r>
            <a:r>
              <a:rPr lang="zh-CN" altLang="en-US" dirty="0" smtClean="0"/>
              <a:t>次数、分支</a:t>
            </a:r>
            <a:r>
              <a:rPr lang="zh-CN" altLang="en-US" dirty="0"/>
              <a:t>预测成功，失败次数等（分支预测相关）</a:t>
            </a:r>
          </a:p>
          <a:p>
            <a:r>
              <a:rPr lang="zh-CN" altLang="en-US" b="1" dirty="0" smtClean="0"/>
              <a:t>团队开发一个具有展示度演示系统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有输入输出设备，完整的软硬件系统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3344"/>
          <a:stretch/>
        </p:blipFill>
        <p:spPr>
          <a:xfrm>
            <a:off x="9226062" y="3057981"/>
            <a:ext cx="2625969" cy="3521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062" y="1312985"/>
            <a:ext cx="2221837" cy="16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2014年年终总结">
    <a:majorFont>
      <a:latin typeface="Copperplate Gothic Bold"/>
      <a:ea typeface="微软雅黑"/>
      <a:cs typeface=""/>
    </a:majorFont>
    <a:minorFont>
      <a:latin typeface="Copperplate Gothic Bold"/>
      <a:ea typeface="微软雅黑"/>
      <a:cs typeface=""/>
    </a:minorFont>
  </a:fontScheme>
  <a:fmtScheme name="Book">
    <a:fillStyleLst>
      <a:solidFill>
        <a:schemeClr val="phClr">
          <a:tint val="100000"/>
          <a:shade val="100000"/>
          <a:hueMod val="100000"/>
          <a:satMod val="100000"/>
        </a:schemeClr>
      </a:solidFill>
      <a:gradFill rotWithShape="1">
        <a:gsLst>
          <a:gs pos="0">
            <a:schemeClr val="phClr">
              <a:tint val="30000"/>
              <a:shade val="100000"/>
              <a:hueMod val="100000"/>
              <a:satMod val="100000"/>
            </a:schemeClr>
          </a:gs>
          <a:gs pos="80000">
            <a:schemeClr val="phClr">
              <a:tint val="70000"/>
              <a:shade val="100000"/>
              <a:hueMod val="100000"/>
              <a:satMod val="100000"/>
            </a:schemeClr>
          </a:gs>
          <a:gs pos="100000">
            <a:schemeClr val="phClr">
              <a:tint val="100000"/>
              <a:shade val="100000"/>
              <a:hueMod val="100000"/>
              <a:satMod val="100000"/>
            </a:schemeClr>
          </a:gs>
        </a:gsLst>
        <a:lin ang="7200000" scaled="1"/>
      </a:gradFill>
      <a:gradFill rotWithShape="1">
        <a:gsLst>
          <a:gs pos="0">
            <a:schemeClr val="phClr">
              <a:tint val="80000"/>
              <a:shade val="100000"/>
              <a:hueMod val="100000"/>
              <a:satMod val="100000"/>
            </a:schemeClr>
          </a:gs>
          <a:gs pos="30000">
            <a:schemeClr val="phClr">
              <a:tint val="100000"/>
              <a:shade val="100000"/>
              <a:hueMod val="100000"/>
              <a:satMod val="100000"/>
            </a:schemeClr>
          </a:gs>
          <a:gs pos="100000">
            <a:schemeClr val="phClr">
              <a:tint val="100000"/>
              <a:shade val="50000"/>
              <a:hueMod val="100000"/>
              <a:satMod val="100000"/>
            </a:schemeClr>
          </a:gs>
        </a:gsLst>
        <a:lin ang="18000000" scaled="1"/>
      </a:gradFill>
    </a:fillStyleLst>
    <a:lnStyleLst>
      <a:ln w="127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glow>
            <a:schemeClr val="phClr">
              <a:tint val="100000"/>
              <a:shade val="100000"/>
              <a:hueMod val="100000"/>
              <a:satMod val="100000"/>
            </a:schemeClr>
          </a:glow>
        </a:effectLst>
      </a:effectStyle>
      <a:effectStyle>
        <a:effectLst>
          <a:glow>
            <a:schemeClr val="phClr"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>
            <a:rot lat="0" lon="0" rev="0"/>
          </a:camera>
          <a:lightRig rig="morning" dir="bl"/>
        </a:scene3d>
        <a:sp3d extrusionH="222250" contourW="25400" prstMaterial="matte">
          <a:bevelT w="38100" h="38100" prst="softRound"/>
          <a:bevelB/>
          <a:extrusionClr>
            <a:srgbClr val="FF0000"/>
          </a:extrusionClr>
          <a:contourClr>
            <a:schemeClr val="accent3">
              <a:tint val="100000"/>
              <a:shade val="100000"/>
              <a:hueMod val="100000"/>
              <a:satMod val="100000"/>
            </a:schemeClr>
          </a:contourClr>
        </a:sp3d>
      </a:effectStyle>
      <a:effectStyle>
        <a:effectLst>
          <a:glow>
            <a:schemeClr val="phClr"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phClr">
              <a:tint val="100000"/>
              <a:shade val="100000"/>
              <a:hueMod val="100000"/>
              <a:satMod val="1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9926</TotalTime>
  <Words>1175</Words>
  <Application>Microsoft Office PowerPoint</Application>
  <PresentationFormat>宽屏</PresentationFormat>
  <Paragraphs>165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义启小楷书</vt:lpstr>
      <vt:lpstr>Segoe UI</vt:lpstr>
      <vt:lpstr>微软雅黑</vt:lpstr>
      <vt:lpstr>Arial</vt:lpstr>
      <vt:lpstr>Wingdings</vt:lpstr>
      <vt:lpstr>华文中宋</vt:lpstr>
      <vt:lpstr>等线</vt:lpstr>
      <vt:lpstr>Algerian</vt:lpstr>
      <vt:lpstr>MS UI Gothic</vt:lpstr>
      <vt:lpstr>黑体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准备工作</vt:lpstr>
      <vt:lpstr>教师团队</vt:lpstr>
      <vt:lpstr>成绩评定</vt:lpstr>
      <vt:lpstr>进度安排</vt:lpstr>
      <vt:lpstr>课程设计团队天梯赛</vt:lpstr>
      <vt:lpstr>教学目标</vt:lpstr>
      <vt:lpstr>课程设计实验环境</vt:lpstr>
      <vt:lpstr>课程设计任务</vt:lpstr>
      <vt:lpstr>课程设计路径及评分标准(百分制)</vt:lpstr>
      <vt:lpstr>我们的口号</vt:lpstr>
      <vt:lpstr>在线完成进度表</vt:lpstr>
      <vt:lpstr>历史完成度</vt:lpstr>
      <vt:lpstr>时间进度</vt:lpstr>
      <vt:lpstr>各阶段检查要求</vt:lpstr>
      <vt:lpstr>各阶段检查要求</vt:lpstr>
      <vt:lpstr>注意事项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大萝卜</cp:lastModifiedBy>
  <cp:revision>1865</cp:revision>
  <cp:lastPrinted>2019-09-24T12:30:12Z</cp:lastPrinted>
  <dcterms:created xsi:type="dcterms:W3CDTF">2018-05-09T10:41:00Z</dcterms:created>
  <dcterms:modified xsi:type="dcterms:W3CDTF">2020-02-17T05:31:41Z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